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1252-CA0F-4BE7-8124-D52D383F4BE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ABA375-FE31-45DD-8C9A-BD16F4F78BFE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9C6EEF-BA2B-4AC6-9BF4-3C0E19BE2B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PREPARATION </a:t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>OF </a:t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>MOTHER TINCTURES</a:t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b="1" smtClean="0">
                <a:solidFill>
                  <a:srgbClr val="CCFF33"/>
                </a:solidFill>
                <a:latin typeface="Times New Roman" pitchFamily="18" charset="0"/>
              </a:rPr>
              <a:t>‘ MODERN APPROACH</a:t>
            </a:r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828800"/>
          </a:xfrm>
        </p:spPr>
        <p:txBody>
          <a:bodyPr/>
          <a:lstStyle/>
          <a:p>
            <a:r>
              <a:rPr lang="en-US" smtClean="0"/>
              <a:t>Prepared By</a:t>
            </a:r>
          </a:p>
          <a:p>
            <a:r>
              <a:rPr lang="en-US" smtClean="0"/>
              <a:t>Dr.Sreeja.S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22325" y="1146175"/>
            <a:ext cx="83216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b="1"/>
              <a:t>This process is preferable in preparation of mother tincture from  drug material needing more time for extraction of  active principles. </a:t>
            </a:r>
          </a:p>
          <a:p>
            <a:pPr>
              <a:lnSpc>
                <a:spcPct val="140000"/>
              </a:lnSpc>
            </a:pPr>
            <a:r>
              <a:rPr lang="en-US" sz="3200" b="1">
                <a:solidFill>
                  <a:srgbClr val="FFFF66"/>
                </a:solidFill>
              </a:rPr>
              <a:t>	Eg :  gummy and mucilaginous 		substances with viscid juice.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8229600" cy="55626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b="1" smtClean="0">
                <a:solidFill>
                  <a:schemeClr val="hlink"/>
                </a:solidFill>
              </a:rPr>
              <a:t>Plant moisture is ascertained and quantity of menstrum calculated accordingly.</a:t>
            </a: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CC00"/>
              </a:buClr>
              <a:buSzPct val="120000"/>
            </a:pPr>
            <a:endParaRPr lang="en-US" sz="20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b="1" smtClean="0"/>
              <a:t>Drug is reduced to pulp in a glazed mortar. </a:t>
            </a: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CC00"/>
              </a:buClr>
              <a:buSzPct val="120000"/>
            </a:pPr>
            <a:endParaRPr lang="en-US" sz="2000" b="1" smtClean="0"/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b="1" smtClean="0">
                <a:solidFill>
                  <a:schemeClr val="hlink"/>
                </a:solidFill>
              </a:rPr>
              <a:t>Place material into a macerating jar. Add pre-calculated quantity of solvent. Jar is  stoppered to prevent evaporation and agitated daily.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200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8313" indent="-468313">
              <a:lnSpc>
                <a:spcPct val="120000"/>
              </a:lnSpc>
              <a:buClr>
                <a:srgbClr val="FFCC00"/>
              </a:buClr>
              <a:buSzPct val="120000"/>
              <a:buFontTx/>
              <a:buChar char="•"/>
            </a:pPr>
            <a:r>
              <a:rPr lang="en-US" sz="3200" b="1"/>
              <a:t>Time required is 2 - 4 weeks. </a:t>
            </a:r>
          </a:p>
          <a:p>
            <a:pPr marL="468313" indent="-468313">
              <a:lnSpc>
                <a:spcPct val="120000"/>
              </a:lnSpc>
              <a:buClr>
                <a:srgbClr val="FFCC00"/>
              </a:buClr>
              <a:buSzPct val="120000"/>
              <a:buFontTx/>
              <a:buChar char="•"/>
            </a:pPr>
            <a:endParaRPr lang="en-US" sz="2000" b="1"/>
          </a:p>
          <a:p>
            <a:pPr marL="468313" indent="-468313">
              <a:lnSpc>
                <a:spcPct val="120000"/>
              </a:lnSpc>
              <a:buClr>
                <a:srgbClr val="FFCC00"/>
              </a:buClr>
              <a:buSzPct val="120000"/>
              <a:buFontTx/>
              <a:buChar char="•"/>
            </a:pPr>
            <a:r>
              <a:rPr lang="en-US" sz="3200" b="1">
                <a:solidFill>
                  <a:srgbClr val="FFFF66"/>
                </a:solidFill>
              </a:rPr>
              <a:t>Decant clear supernatant liquid and press out the residue through a press or a clean linen cloth or bag.</a:t>
            </a:r>
          </a:p>
          <a:p>
            <a:pPr marL="468313" indent="-468313">
              <a:lnSpc>
                <a:spcPct val="120000"/>
              </a:lnSpc>
              <a:buClr>
                <a:srgbClr val="FFCC00"/>
              </a:buClr>
              <a:buSzPct val="120000"/>
              <a:buFontTx/>
              <a:buChar char="•"/>
            </a:pPr>
            <a:endParaRPr lang="en-US" sz="2000" b="1">
              <a:solidFill>
                <a:srgbClr val="FFFF66"/>
              </a:solidFill>
            </a:endParaRPr>
          </a:p>
          <a:p>
            <a:pPr marL="468313" indent="-468313">
              <a:lnSpc>
                <a:spcPct val="120000"/>
              </a:lnSpc>
              <a:buClr>
                <a:srgbClr val="FFCC00"/>
              </a:buClr>
              <a:buSzPct val="120000"/>
              <a:buFontTx/>
              <a:buChar char="•"/>
            </a:pPr>
            <a:r>
              <a:rPr lang="en-US" sz="3200" b="1"/>
              <a:t>Having allowed the mixed products to stand twenty-four hours, filter.</a:t>
            </a:r>
            <a:endParaRPr lang="en-US" sz="320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back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762000"/>
            <a:ext cx="5410200" cy="5867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It is a short process of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>
                <a:solidFill>
                  <a:srgbClr val="FFFF66"/>
                </a:solidFill>
              </a:rPr>
              <a:t>extracting the soluble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>
                <a:solidFill>
                  <a:srgbClr val="FFFF66"/>
                </a:solidFill>
              </a:rPr>
              <a:t>constituents of a drug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>
                <a:solidFill>
                  <a:srgbClr val="FFFF66"/>
                </a:solidFill>
              </a:rPr>
              <a:t>and preparing the mother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>
                <a:solidFill>
                  <a:srgbClr val="FFFF66"/>
                </a:solidFill>
              </a:rPr>
              <a:t>tincture</a:t>
            </a:r>
            <a:r>
              <a:rPr lang="en-US" sz="3000" b="1" smtClean="0"/>
              <a:t> by the passage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of a solvent through the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Powdered drug contained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in a suitable vessel called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percolator for a definite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period of time as per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directions specified in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sz="3000" b="1" smtClean="0"/>
              <a:t>Pharmacopoeia.</a:t>
            </a:r>
            <a:endParaRPr lang="en-AU" sz="3000" b="1" smtClean="0"/>
          </a:p>
        </p:txBody>
      </p:sp>
      <p:sp>
        <p:nvSpPr>
          <p:cNvPr id="14340" name="Rectangle 12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0"/>
            <a:ext cx="3505200" cy="6096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Times New Roman" pitchFamily="18" charset="0"/>
              </a:rPr>
              <a:t>PERCOLATION </a:t>
            </a:r>
            <a:endParaRPr lang="en-AU" sz="3200" b="1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3600" b="1" smtClean="0">
                <a:solidFill>
                  <a:srgbClr val="FFFF66"/>
                </a:solidFill>
                <a:latin typeface="Times New Roman" pitchFamily="18" charset="0"/>
              </a:rPr>
              <a:t>PRINCIPLE  OF  OPERATION – </a:t>
            </a:r>
            <a:br>
              <a:rPr lang="en-US" sz="3600" b="1" smtClean="0">
                <a:solidFill>
                  <a:srgbClr val="FFFF66"/>
                </a:solidFill>
                <a:latin typeface="Times New Roman" pitchFamily="18" charset="0"/>
              </a:rPr>
            </a:br>
            <a:r>
              <a:rPr lang="en-US" sz="3600" b="1" smtClean="0">
                <a:solidFill>
                  <a:srgbClr val="FFFF66"/>
                </a:solidFill>
                <a:latin typeface="Times New Roman" pitchFamily="18" charset="0"/>
              </a:rPr>
              <a:t>  FORCES  INVOLVED</a:t>
            </a:r>
            <a:endParaRPr lang="en-US" sz="36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CC00"/>
              </a:buClr>
            </a:pPr>
            <a:r>
              <a:rPr lang="en-US" b="1" smtClean="0"/>
              <a:t>Gravitation</a:t>
            </a:r>
          </a:p>
          <a:p>
            <a:pPr eaLnBrk="1" hangingPunct="1">
              <a:buClr>
                <a:srgbClr val="FFCC00"/>
              </a:buClr>
            </a:pPr>
            <a:r>
              <a:rPr lang="en-US" b="1" smtClean="0"/>
              <a:t>Weight of column of liquid </a:t>
            </a:r>
          </a:p>
          <a:p>
            <a:pPr eaLnBrk="1" hangingPunct="1">
              <a:buClr>
                <a:srgbClr val="FFCC00"/>
              </a:buClr>
              <a:buFontTx/>
              <a:buNone/>
            </a:pPr>
            <a:r>
              <a:rPr lang="en-US" b="1" smtClean="0"/>
              <a:t>	above the powder</a:t>
            </a:r>
          </a:p>
          <a:p>
            <a:pPr eaLnBrk="1" hangingPunct="1">
              <a:buClr>
                <a:srgbClr val="FFCC00"/>
              </a:buClr>
            </a:pPr>
            <a:r>
              <a:rPr lang="en-US" b="1" smtClean="0"/>
              <a:t>Force of capillarity</a:t>
            </a:r>
          </a:p>
          <a:p>
            <a:pPr eaLnBrk="1" hangingPunct="1">
              <a:buClr>
                <a:srgbClr val="FFCC00"/>
              </a:buClr>
            </a:pPr>
            <a:r>
              <a:rPr lang="en-US" b="1" smtClean="0"/>
              <a:t>Viscosity </a:t>
            </a:r>
          </a:p>
          <a:p>
            <a:pPr eaLnBrk="1" hangingPunct="1">
              <a:buClr>
                <a:srgbClr val="FFCC00"/>
              </a:buClr>
            </a:pPr>
            <a:r>
              <a:rPr lang="en-US" b="1" smtClean="0"/>
              <a:t>Adhesion of the </a:t>
            </a:r>
          </a:p>
          <a:p>
            <a:pPr eaLnBrk="1" hangingPunct="1">
              <a:buClr>
                <a:srgbClr val="FFCC00"/>
              </a:buClr>
              <a:buFontTx/>
              <a:buNone/>
            </a:pPr>
            <a:r>
              <a:rPr lang="en-US" b="1" smtClean="0"/>
              <a:t>	packed drug substance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143000"/>
            <a:ext cx="7010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Percolation is adopted for </a:t>
            </a:r>
          </a:p>
          <a:p>
            <a:pPr eaLnBrk="1" hangingPunct="1">
              <a:buFontTx/>
              <a:buNone/>
            </a:pPr>
            <a:r>
              <a:rPr lang="en-US" b="1" smtClean="0"/>
              <a:t>extraction of dry vegetable and </a:t>
            </a:r>
          </a:p>
          <a:p>
            <a:pPr eaLnBrk="1" hangingPunct="1">
              <a:buFontTx/>
              <a:buNone/>
            </a:pPr>
            <a:r>
              <a:rPr lang="en-US" b="1" smtClean="0"/>
              <a:t>animal substances.</a:t>
            </a:r>
          </a:p>
          <a:p>
            <a:pPr eaLnBrk="1" hangingPunct="1"/>
            <a:endParaRPr lang="en-US" sz="2400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>
              <a:buFontTx/>
              <a:buNone/>
            </a:pPr>
            <a:r>
              <a:rPr lang="en-US" b="1" smtClean="0"/>
              <a:t>The utensil in which the drug is </a:t>
            </a:r>
          </a:p>
          <a:p>
            <a:pPr eaLnBrk="1" hangingPunct="1">
              <a:buFontTx/>
              <a:buNone/>
            </a:pPr>
            <a:r>
              <a:rPr lang="en-US" b="1" smtClean="0"/>
              <a:t>packed is called a percolator.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3048000" cy="6096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Times New Roman" pitchFamily="18" charset="0"/>
              </a:rPr>
              <a:t>  INDICATION</a:t>
            </a:r>
            <a:endParaRPr lang="en-AU" sz="32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429000"/>
            <a:ext cx="3048000" cy="6096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Times New Roman" pitchFamily="18" charset="0"/>
              </a:rPr>
              <a:t>  APPARATUS</a:t>
            </a:r>
            <a:endParaRPr lang="en-AU" sz="3200" b="1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6248400" cy="36576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>
                <a:hlinkClick r:id="rId2" action="ppaction://hlinksldjump"/>
              </a:rPr>
              <a:t>Comminution</a:t>
            </a:r>
            <a:endParaRPr lang="en-US" b="1" smtClean="0"/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>
                <a:hlinkClick r:id="rId3" action="ppaction://hlinksldjump"/>
              </a:rPr>
              <a:t>Moistening of the drug</a:t>
            </a:r>
            <a:endParaRPr lang="en-US" b="1" smtClean="0"/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>
                <a:hlinkClick r:id="rId4" action="ppaction://hlinksldjump"/>
              </a:rPr>
              <a:t>Packing of the drug</a:t>
            </a:r>
            <a:endParaRPr lang="en-US" b="1" smtClean="0"/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>
                <a:hlinkClick r:id="rId5" action="ppaction://hlinksldjump"/>
              </a:rPr>
              <a:t>Percolation </a:t>
            </a:r>
            <a:endParaRPr lang="en-US" b="1" smtClean="0"/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>
                <a:hlinkClick r:id="rId6" action="ppaction://hlinksldjump"/>
              </a:rPr>
              <a:t>Termination of percolation</a:t>
            </a:r>
            <a:endParaRPr lang="en-US" b="1" smtClean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6477000" cy="6096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Times New Roman" pitchFamily="18" charset="0"/>
              </a:rPr>
              <a:t>PROCESS  OF  PERCOLATION</a:t>
            </a:r>
            <a:endParaRPr lang="en-AU" sz="3200" b="1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COMMINUTION</a:t>
            </a:r>
            <a: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  <a:t/>
            </a:r>
            <a:b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Drug should be reduced to particles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of more or less fineness.</a:t>
            </a:r>
            <a:r>
              <a:rPr lang="en-US" b="1" smtClean="0"/>
              <a:t> </a:t>
            </a:r>
          </a:p>
          <a:p>
            <a:pPr marL="812800" indent="-812800" eaLnBrk="1" hangingPunct="1">
              <a:buFontTx/>
              <a:buNone/>
            </a:pPr>
            <a:endParaRPr lang="en-US" b="1" smtClean="0"/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The degree of fineness should be in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conformity with the specification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mentioned under each monograph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in the </a:t>
            </a:r>
            <a:r>
              <a:rPr lang="en-US" b="1" smtClean="0">
                <a:solidFill>
                  <a:srgbClr val="FFFF66"/>
                </a:solidFill>
              </a:rPr>
              <a:t>Pharmacopoeia.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66"/>
                </a:solidFill>
                <a:latin typeface="Times New Roman" pitchFamily="18" charset="0"/>
              </a:rPr>
              <a:t>MOISTENING  OF  THE  DRUG</a:t>
            </a:r>
            <a: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  <a:t/>
            </a:r>
            <a:b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486400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en-US" b="1" smtClean="0"/>
              <a:t>Before packing the drug in the percolator,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it is moistened with the menstrum, so that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when the drug comes in contact with the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menstrum, the compressed dried cells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are swollen to their normal size, and if this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swelling occurred within the percolator, it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would cause sufficient expansion to spoil </a:t>
            </a:r>
          </a:p>
          <a:p>
            <a:pPr marL="812800" indent="-812800" eaLnBrk="1" hangingPunct="1">
              <a:buFontTx/>
              <a:buNone/>
            </a:pPr>
            <a:r>
              <a:rPr lang="en-US" b="1" smtClean="0"/>
              <a:t>the percolation.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PACKING  OF  THE  DRUG</a:t>
            </a:r>
            <a:endParaRPr lang="en-AU" b="1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120000"/>
              </a:lnSpc>
              <a:buClr>
                <a:srgbClr val="FFCC00"/>
              </a:buClr>
              <a:buSzPct val="120000"/>
              <a:buFontTx/>
              <a:buNone/>
              <a:defRPr/>
            </a:pPr>
            <a:r>
              <a:rPr lang="en-US" sz="2800" b="1" dirty="0" smtClean="0">
                <a:solidFill>
                  <a:srgbClr val="FFFF66"/>
                </a:solidFill>
              </a:rPr>
              <a:t>TOW - a special sieving arrangement </a:t>
            </a:r>
          </a:p>
          <a:p>
            <a:pPr marL="1314450" lvl="1" indent="-387350" eaLnBrk="1" hangingPunct="1">
              <a:lnSpc>
                <a:spcPct val="120000"/>
              </a:lnSpc>
              <a:buClr>
                <a:srgbClr val="FFCC00"/>
              </a:buClr>
              <a:buFontTx/>
              <a:buChar char="•"/>
              <a:defRPr/>
            </a:pPr>
            <a:r>
              <a:rPr lang="en-US" sz="3200" b="1" dirty="0" smtClean="0"/>
              <a:t>Absorbent cotton in the neck.</a:t>
            </a:r>
          </a:p>
          <a:p>
            <a:pPr marL="1314450" lvl="1" indent="-387350" eaLnBrk="1" hangingPunct="1">
              <a:lnSpc>
                <a:spcPct val="120000"/>
              </a:lnSpc>
              <a:buClr>
                <a:srgbClr val="FFCC00"/>
              </a:buClr>
              <a:buFontTx/>
              <a:buChar char="•"/>
              <a:defRPr/>
            </a:pPr>
            <a:r>
              <a:rPr lang="en-US" sz="3200" b="1" dirty="0" smtClean="0"/>
              <a:t>Layer of coarsely powdered glass.</a:t>
            </a:r>
          </a:p>
          <a:p>
            <a:pPr marL="1314450" lvl="1" indent="-387350" eaLnBrk="1" hangingPunct="1">
              <a:lnSpc>
                <a:spcPct val="120000"/>
              </a:lnSpc>
              <a:buClr>
                <a:srgbClr val="FFCC00"/>
              </a:buClr>
              <a:buFontTx/>
              <a:buChar char="•"/>
              <a:defRPr/>
            </a:pPr>
            <a:r>
              <a:rPr lang="en-US" sz="3200" b="1" dirty="0" smtClean="0"/>
              <a:t>Layer of finely powdered glass. </a:t>
            </a:r>
          </a:p>
          <a:p>
            <a:pPr marL="1314450" lvl="1" indent="-387350" eaLnBrk="1" hangingPunct="1">
              <a:lnSpc>
                <a:spcPct val="120000"/>
              </a:lnSpc>
              <a:buClr>
                <a:srgbClr val="FFCC00"/>
              </a:buClr>
              <a:buFontTx/>
              <a:buChar char="•"/>
              <a:defRPr/>
            </a:pPr>
            <a:r>
              <a:rPr lang="en-US" sz="3200" b="1" dirty="0" smtClean="0"/>
              <a:t>Thin layer of coarse glass is packed.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3914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While Hahnemann observed that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plant moisture is a part of medicinal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substance...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/>
              <a:t>... the modern view is that the plant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/>
              <a:t>moisture constitutes merely as a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/>
              <a:t>vehicle or menstrum and forms no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/>
              <a:t>part of medicinal substance.</a:t>
            </a:r>
            <a:endParaRPr lang="en-AU" b="1" smtClean="0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000" b="1">
                <a:solidFill>
                  <a:srgbClr val="FFFF66"/>
                </a:solidFill>
                <a:latin typeface="Times New Roman" pitchFamily="18" charset="0"/>
              </a:rPr>
              <a:t>  STANDARD  UNIT  OF  MEDICINAL  STRENGTH</a:t>
            </a:r>
            <a:endParaRPr lang="en-AU" sz="3000" b="1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468313" indent="-468313">
              <a:lnSpc>
                <a:spcPct val="130000"/>
              </a:lnSpc>
              <a:buClr>
                <a:srgbClr val="FFCC00"/>
              </a:buClr>
              <a:buSzPct val="120000"/>
              <a:defRPr/>
            </a:pPr>
            <a:r>
              <a:rPr lang="en-US" b="1" dirty="0" smtClean="0"/>
              <a:t>Over this, the moistened pulp, taking care that mass is compact and free from fissures .</a:t>
            </a:r>
          </a:p>
          <a:p>
            <a:pPr marL="468313" indent="-468313">
              <a:lnSpc>
                <a:spcPct val="130000"/>
              </a:lnSpc>
              <a:buClr>
                <a:srgbClr val="FFCC00"/>
              </a:buClr>
              <a:buSzPct val="120000"/>
              <a:defRPr/>
            </a:pPr>
            <a:endParaRPr lang="en-US" sz="2000" b="1" dirty="0" smtClean="0"/>
          </a:p>
          <a:p>
            <a:pPr marL="468313" indent="-468313">
              <a:lnSpc>
                <a:spcPct val="130000"/>
              </a:lnSpc>
              <a:buClr>
                <a:srgbClr val="FFCC00"/>
              </a:buClr>
              <a:buSzPct val="120000"/>
              <a:defRPr/>
            </a:pPr>
            <a:r>
              <a:rPr lang="en-US" b="1" dirty="0" smtClean="0"/>
              <a:t>Cover the upper surface of the mass with a disc of filter paper or a thin layer of finely powdered glass or fine white sand.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PERCOLATION</a:t>
            </a:r>
            <a: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  <a:t/>
            </a:r>
            <a:b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/>
              <a:t>Pour menstrum, in divided quantity upon the contents until the mass is covered, allowing the fluid to run gently down the glass rod .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/>
              <a:t>Close percolator with lid to prevent dust. 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/>
              <a:t>Close valve as soon as fluid begins to drop and allow to stand for 24 hours. 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CC00"/>
              </a:buClr>
              <a:buSzPct val="120000"/>
            </a:pPr>
            <a:r>
              <a:rPr lang="en-US" b="1" smtClean="0"/>
              <a:t>Do not to allow flow to exceed 10-30 drops in a minute.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66"/>
                </a:solidFill>
                <a:latin typeface="Times New Roman" pitchFamily="18" charset="0"/>
              </a:rPr>
              <a:t>TERMINATION  OF  PERCOLATION</a:t>
            </a:r>
            <a:endParaRPr lang="en-US" sz="36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b="1" smtClean="0"/>
              <a:t>Residue left after process of percolation, called marc retains a considerable amount of the moisture - press it strongly to extract the remaining tincture from it. Add sufficient menstruum to make the required volume. </a:t>
            </a:r>
          </a:p>
          <a:p>
            <a:pPr marL="571500" indent="-571500" eaLnBrk="1" hangingPunct="1"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b="1" smtClean="0"/>
              <a:t>Resulting tincture is through filter paper into glass bottles and marked with the sign 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2390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The dry crude substance is to be </a:t>
            </a:r>
          </a:p>
          <a:p>
            <a:pPr eaLnBrk="1" hangingPunct="1">
              <a:buFontTx/>
              <a:buNone/>
            </a:pPr>
            <a:r>
              <a:rPr lang="en-US" b="1" smtClean="0"/>
              <a:t>taken as the starting point from </a:t>
            </a:r>
          </a:p>
          <a:p>
            <a:pPr eaLnBrk="1" hangingPunct="1">
              <a:buFontTx/>
              <a:buNone/>
            </a:pPr>
            <a:r>
              <a:rPr lang="en-US" b="1" smtClean="0"/>
              <a:t>whence to calculate its strength, </a:t>
            </a:r>
          </a:p>
          <a:p>
            <a:pPr eaLnBrk="1" hangingPunct="1">
              <a:buFontTx/>
              <a:buNone/>
            </a:pPr>
            <a:r>
              <a:rPr lang="en-US" b="1" smtClean="0"/>
              <a:t>and the </a:t>
            </a:r>
            <a:r>
              <a:rPr lang="en-US" b="1" smtClean="0">
                <a:solidFill>
                  <a:srgbClr val="FFFF66"/>
                </a:solidFill>
              </a:rPr>
              <a:t>mother tinctures contain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all the soluble matter of one grain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of the dry plant in ten minims of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the tincture. </a:t>
            </a:r>
          </a:p>
          <a:p>
            <a:pPr eaLnBrk="1" hangingPunct="1">
              <a:buFontTx/>
              <a:buNone/>
            </a:pPr>
            <a:endParaRPr lang="en-US" sz="500" b="1" smtClean="0">
              <a:solidFill>
                <a:srgbClr val="FFFF66"/>
              </a:solidFill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153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In accordance with the suggestion </a:t>
            </a:r>
          </a:p>
          <a:p>
            <a:pPr eaLnBrk="1" hangingPunct="1">
              <a:buFontTx/>
              <a:buNone/>
            </a:pPr>
            <a:r>
              <a:rPr lang="en-US" b="1" smtClean="0"/>
              <a:t>made by the </a:t>
            </a:r>
            <a:r>
              <a:rPr lang="en-US" b="1" smtClean="0">
                <a:solidFill>
                  <a:srgbClr val="FFFF66"/>
                </a:solidFill>
              </a:rPr>
              <a:t>American Institute of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Homoeopathy at Niagara Falls in 1888,</a:t>
            </a:r>
          </a:p>
          <a:p>
            <a:pPr eaLnBrk="1" hangingPunct="1">
              <a:buFontTx/>
              <a:buNone/>
            </a:pPr>
            <a:r>
              <a:rPr lang="en-US" b="1" smtClean="0"/>
              <a:t>the Pharmacopoeia Committee have </a:t>
            </a:r>
          </a:p>
          <a:p>
            <a:pPr eaLnBrk="1" hangingPunct="1">
              <a:buFontTx/>
              <a:buNone/>
            </a:pPr>
            <a:r>
              <a:rPr lang="en-US" b="1" smtClean="0"/>
              <a:t>prescribed the necessary rules to make </a:t>
            </a:r>
          </a:p>
          <a:p>
            <a:pPr eaLnBrk="1" hangingPunct="1">
              <a:buFontTx/>
              <a:buNone/>
            </a:pPr>
            <a:r>
              <a:rPr lang="en-US" b="1" smtClean="0"/>
              <a:t>the dilutions to correspond in </a:t>
            </a:r>
          </a:p>
          <a:p>
            <a:pPr eaLnBrk="1" hangingPunct="1">
              <a:buFontTx/>
              <a:buNone/>
            </a:pPr>
            <a:r>
              <a:rPr lang="en-US" b="1" smtClean="0"/>
              <a:t>medicinal strength with triturations </a:t>
            </a:r>
          </a:p>
          <a:p>
            <a:pPr eaLnBrk="1" hangingPunct="1">
              <a:buFontTx/>
              <a:buNone/>
            </a:pPr>
            <a:r>
              <a:rPr lang="en-US" b="1" smtClean="0"/>
              <a:t>of the same number.</a:t>
            </a:r>
            <a:r>
              <a:rPr lang="en-AU" b="1" smtClean="0"/>
              <a:t> 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MOISTURE  CONTENT</a:t>
            </a:r>
            <a: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  <a:t/>
            </a:r>
            <a:br>
              <a:rPr lang="en-AU" b="1" smtClean="0">
                <a:solidFill>
                  <a:srgbClr val="FFFF66"/>
                </a:solidFill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Moisture content of a plant is the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amount of juice contained in a plant.</a:t>
            </a:r>
            <a:r>
              <a:rPr lang="en-US" b="1" smtClean="0"/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b="1" smtClean="0"/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/>
              <a:t>Hahnemann considered moisture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/>
              <a:t>as a part of active constituents of the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/>
              <a:t>plant and preparations were based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b="1" smtClean="0"/>
              <a:t>on this consideration.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6858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b="1"/>
              <a:t>But the strength of tinctures varied due to variability of moisture contained in the same plant at different times, seasons, and conditions of growth, procurement and storage.</a:t>
            </a:r>
            <a:endParaRPr lang="en-US" sz="3200"/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66"/>
                </a:solidFill>
                <a:latin typeface="Times New Roman" pitchFamily="18" charset="0"/>
              </a:rPr>
              <a:t>DETERMINATION  OF  MOISTURE  CONTENT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CC00"/>
              </a:buClr>
              <a:buSzPct val="120000"/>
            </a:pPr>
            <a:r>
              <a:rPr lang="en-US" b="1" smtClean="0"/>
              <a:t>Gravimetric method - Loss on Drying 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[as per HPI]</a:t>
            </a:r>
          </a:p>
          <a:p>
            <a:pPr eaLnBrk="1" hangingPunct="1">
              <a:buClr>
                <a:srgbClr val="FFCC00"/>
              </a:buClr>
              <a:buSzPct val="120000"/>
            </a:pPr>
            <a:r>
              <a:rPr lang="en-US" b="1" smtClean="0">
                <a:solidFill>
                  <a:srgbClr val="FFFF66"/>
                </a:solidFill>
              </a:rPr>
              <a:t>Separation and Measurement of Moisture - Distillation Method</a:t>
            </a:r>
          </a:p>
          <a:p>
            <a:pPr eaLnBrk="1" hangingPunct="1">
              <a:buClr>
                <a:srgbClr val="FFCC00"/>
              </a:buClr>
              <a:buSzPct val="120000"/>
            </a:pPr>
            <a:r>
              <a:rPr lang="en-US" b="1" smtClean="0"/>
              <a:t>Gas Chromatography Method</a:t>
            </a:r>
          </a:p>
          <a:p>
            <a:pPr eaLnBrk="1" hangingPunct="1">
              <a:buClr>
                <a:srgbClr val="FFCC00"/>
              </a:buClr>
              <a:buSzPct val="120000"/>
            </a:pPr>
            <a:r>
              <a:rPr lang="en-US" b="1" smtClean="0">
                <a:solidFill>
                  <a:srgbClr val="FFFF66"/>
                </a:solidFill>
              </a:rPr>
              <a:t>Chemical Method - Karl Fischer Titration</a:t>
            </a:r>
          </a:p>
          <a:p>
            <a:pPr eaLnBrk="1" hangingPunct="1">
              <a:buClr>
                <a:srgbClr val="FFCC00"/>
              </a:buClr>
              <a:buSzPct val="120000"/>
            </a:pPr>
            <a:r>
              <a:rPr lang="en-US" b="1" smtClean="0"/>
              <a:t>Spectroscopic Methods</a:t>
            </a:r>
            <a:endParaRPr lang="en-AU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733800" cy="685800"/>
          </a:xfrm>
          <a:solidFill>
            <a:srgbClr val="336600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</a:rPr>
              <a:t>EXTRACTION</a:t>
            </a:r>
            <a:endParaRPr lang="en-AU" sz="36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90600"/>
            <a:ext cx="8001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Extraction is a process in which the </a:t>
            </a:r>
          </a:p>
          <a:p>
            <a:pPr eaLnBrk="1" hangingPunct="1">
              <a:buFontTx/>
              <a:buNone/>
            </a:pPr>
            <a:r>
              <a:rPr lang="en-US" b="1" smtClean="0"/>
              <a:t>active and soluble constituents of a </a:t>
            </a:r>
          </a:p>
          <a:p>
            <a:pPr eaLnBrk="1" hangingPunct="1">
              <a:buFontTx/>
              <a:buNone/>
            </a:pPr>
            <a:r>
              <a:rPr lang="en-US" b="1" smtClean="0"/>
              <a:t>drug are separated from the inert, </a:t>
            </a:r>
          </a:p>
          <a:p>
            <a:pPr eaLnBrk="1" hangingPunct="1">
              <a:buFontTx/>
              <a:buNone/>
            </a:pPr>
            <a:r>
              <a:rPr lang="en-US" b="1" smtClean="0"/>
              <a:t>insoluble portion by the use of an </a:t>
            </a:r>
          </a:p>
          <a:p>
            <a:pPr eaLnBrk="1" hangingPunct="1">
              <a:buFontTx/>
              <a:buNone/>
            </a:pPr>
            <a:r>
              <a:rPr lang="en-US" b="1" smtClean="0"/>
              <a:t>appropriate solvent (menstrum). </a:t>
            </a:r>
          </a:p>
          <a:p>
            <a:pPr eaLnBrk="1" hangingPunct="1"/>
            <a:endParaRPr lang="en-US" b="1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	This is principally done in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	homoeopathy by the process of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FF66"/>
                </a:solidFill>
              </a:rPr>
              <a:t>	maceration and percolation.</a:t>
            </a:r>
            <a:endParaRPr lang="en-AU" b="1" smtClean="0">
              <a:solidFill>
                <a:srgbClr val="FFFF66"/>
              </a:solidFill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657600" cy="685800"/>
          </a:xfrm>
          <a:solidFill>
            <a:srgbClr val="336600"/>
          </a:solidFill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FFFF66"/>
                </a:solidFill>
                <a:latin typeface="Times New Roman" pitchFamily="18" charset="0"/>
              </a:rPr>
              <a:t>MACERATION</a:t>
            </a:r>
            <a:endParaRPr lang="en-AU" sz="3400" b="1" i="1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441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smtClean="0"/>
              <a:t>It is the long process of preparation of mother tincture in modern method from vegetable and animal sources using strong alcohol as solvent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smtClean="0"/>
              <a:t>under N.T.P. by keeping the drug in contact with menstrum for several days with frequent agitation</a:t>
            </a:r>
          </a:p>
        </p:txBody>
      </p:sp>
      <p:pic>
        <p:nvPicPr>
          <p:cNvPr id="10243" name="Picture 4" descr="18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295400"/>
            <a:ext cx="3551238" cy="4343400"/>
          </a:xfrm>
          <a:noFill/>
          <a:ln w="28575">
            <a:solidFill>
              <a:schemeClr val="tx1"/>
            </a:solidFill>
          </a:ln>
        </p:spPr>
      </p:pic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 w="127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787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PREPARATION  OF  MOTHER TINCTURES ‘ MODERN APPROACH</vt:lpstr>
      <vt:lpstr>Slide 2</vt:lpstr>
      <vt:lpstr>Slide 3</vt:lpstr>
      <vt:lpstr>Slide 4</vt:lpstr>
      <vt:lpstr>MOISTURE  CONTENT </vt:lpstr>
      <vt:lpstr>Slide 6</vt:lpstr>
      <vt:lpstr>DETERMINATION  OF  MOISTURE  CONTENT</vt:lpstr>
      <vt:lpstr>EXTRACTION</vt:lpstr>
      <vt:lpstr>MACERATION</vt:lpstr>
      <vt:lpstr>Slide 10</vt:lpstr>
      <vt:lpstr>Slide 11</vt:lpstr>
      <vt:lpstr>Slide 12</vt:lpstr>
      <vt:lpstr>Slide 13</vt:lpstr>
      <vt:lpstr> PRINCIPLE  OF  OPERATION –    FORCES  INVOLVED</vt:lpstr>
      <vt:lpstr>Slide 15</vt:lpstr>
      <vt:lpstr>Slide 16</vt:lpstr>
      <vt:lpstr>COMMINUTION </vt:lpstr>
      <vt:lpstr>MOISTENING  OF  THE  DRUG </vt:lpstr>
      <vt:lpstr>PACKING  OF  THE  DRUG</vt:lpstr>
      <vt:lpstr>Slide 20</vt:lpstr>
      <vt:lpstr>PERCOLATION </vt:lpstr>
      <vt:lpstr>TERMINATION  OF  PERCOLATION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 OF  MOTHER TINCTURES ‘ MODERN APPROACH</dc:title>
  <dc:creator>New</dc:creator>
  <cp:lastModifiedBy>New</cp:lastModifiedBy>
  <cp:revision>1</cp:revision>
  <dcterms:created xsi:type="dcterms:W3CDTF">2019-10-30T05:32:02Z</dcterms:created>
  <dcterms:modified xsi:type="dcterms:W3CDTF">2019-10-30T05:32:27Z</dcterms:modified>
</cp:coreProperties>
</file>